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79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7" d="100"/>
          <a:sy n="77" d="100"/>
        </p:scale>
        <p:origin x="-107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97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91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59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2020/4/17</a:t>
            </a:fld>
            <a:endParaRPr lang="zh-CN" altLang="en-US"/>
          </a:p>
        </p:txBody>
      </p:sp>
      <p:sp>
        <p:nvSpPr>
          <p:cNvPr id="10485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2020/4/17</a:t>
            </a:fld>
            <a:endParaRPr lang="zh-CN" altLang="en-US"/>
          </a:p>
        </p:txBody>
      </p:sp>
      <p:sp>
        <p:nvSpPr>
          <p:cNvPr id="10486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0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2020/4/17</a:t>
            </a:fld>
            <a:endParaRPr lang="zh-CN" altLang="en-US"/>
          </a:p>
        </p:txBody>
      </p:sp>
      <p:sp>
        <p:nvSpPr>
          <p:cNvPr id="104860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2020/4/17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2020/4/17</a:t>
            </a:fld>
            <a:endParaRPr lang="zh-CN" altLang="en-US"/>
          </a:p>
        </p:txBody>
      </p:sp>
      <p:sp>
        <p:nvSpPr>
          <p:cNvPr id="10486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8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9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2020/4/17</a:t>
            </a:fld>
            <a:endParaRPr lang="zh-CN" altLang="en-US"/>
          </a:p>
        </p:txBody>
      </p:sp>
      <p:sp>
        <p:nvSpPr>
          <p:cNvPr id="104863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4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5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7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2020/4/17</a:t>
            </a:fld>
            <a:endParaRPr lang="zh-CN" altLang="en-US"/>
          </a:p>
        </p:txBody>
      </p:sp>
      <p:sp>
        <p:nvSpPr>
          <p:cNvPr id="104863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2020/4/17</a:t>
            </a:fld>
            <a:endParaRPr lang="zh-CN" altLang="en-US"/>
          </a:p>
        </p:txBody>
      </p:sp>
      <p:sp>
        <p:nvSpPr>
          <p:cNvPr id="104860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2020/4/17</a:t>
            </a:fld>
            <a:endParaRPr lang="zh-CN" altLang="en-US"/>
          </a:p>
        </p:txBody>
      </p:sp>
      <p:sp>
        <p:nvSpPr>
          <p:cNvPr id="104864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45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4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4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2020/4/17</a:t>
            </a:fld>
            <a:endParaRPr lang="zh-CN" altLang="en-US"/>
          </a:p>
        </p:txBody>
      </p:sp>
      <p:sp>
        <p:nvSpPr>
          <p:cNvPr id="104864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1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1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2020/4/17</a:t>
            </a:fld>
            <a:endParaRPr lang="zh-CN" altLang="en-US"/>
          </a:p>
        </p:txBody>
      </p:sp>
      <p:sp>
        <p:nvSpPr>
          <p:cNvPr id="104861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t>2020/4/17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ctrTitle"/>
          </p:nvPr>
        </p:nvSpPr>
        <p:spPr>
          <a:xfrm>
            <a:off x="439355" y="-548504"/>
            <a:ext cx="7772400" cy="2387600"/>
          </a:xfrm>
        </p:spPr>
        <p:txBody>
          <a:bodyPr/>
          <a:lstStyle/>
          <a:p>
            <a:r>
              <a:rPr lang="en-US" altLang="zh-CN" sz="3200" b="1">
                <a:solidFill>
                  <a:srgbClr val="0000FF"/>
                </a:solidFill>
              </a:rPr>
              <a:t>PPT -18(April) </a:t>
            </a:r>
            <a:br>
              <a:rPr lang="en-US" altLang="zh-CN" sz="3200" b="1">
                <a:solidFill>
                  <a:srgbClr val="0000FF"/>
                </a:solidFill>
              </a:rPr>
            </a:br>
            <a:r>
              <a:rPr lang="en-US" altLang="zh-CN" sz="5400" b="1">
                <a:solidFill>
                  <a:srgbClr val="800000"/>
                </a:solidFill>
              </a:rPr>
              <a:t>पूर्णियाँ काॅलेज, पूर्णियाँ</a:t>
            </a:r>
            <a:endParaRPr lang="en-US" altLang="zh-CN"/>
          </a:p>
        </p:txBody>
      </p:sp>
      <p:sp>
        <p:nvSpPr>
          <p:cNvPr id="1048596" name="Subtitle 2"/>
          <p:cNvSpPr>
            <a:spLocks noGrp="1"/>
          </p:cNvSpPr>
          <p:nvPr>
            <p:ph type="subTitle" idx="1"/>
          </p:nvPr>
        </p:nvSpPr>
        <p:spPr>
          <a:xfrm>
            <a:off x="896556" y="1839096"/>
            <a:ext cx="6858000" cy="1655762"/>
          </a:xfrm>
        </p:spPr>
        <p:txBody>
          <a:bodyPr>
            <a:noAutofit/>
          </a:bodyPr>
          <a:lstStyle/>
          <a:p>
            <a:r>
              <a:rPr lang="en-US" altLang="zh-CN" sz="3200" b="1">
                <a:solidFill>
                  <a:srgbClr val="9933FF"/>
                </a:solidFill>
              </a:rPr>
              <a:t>हिन्दी विभाग</a:t>
            </a:r>
            <a:endParaRPr lang="en-US" altLang="zh-CN" sz="3200"/>
          </a:p>
          <a:p>
            <a:r>
              <a:rPr lang="en-US" altLang="zh-CN" sz="3200" b="1">
                <a:solidFill>
                  <a:srgbClr val="00B0F0"/>
                </a:solidFill>
              </a:rPr>
              <a:t>UG</a:t>
            </a:r>
            <a:endParaRPr lang="en-US" altLang="zh-CN" sz="3200"/>
          </a:p>
          <a:p>
            <a:r>
              <a:rPr lang="en-US" altLang="zh-CN" sz="3200" b="1">
                <a:solidFill>
                  <a:srgbClr val="000000"/>
                </a:solidFill>
              </a:rPr>
              <a:t>Hindi(Honours) </a:t>
            </a:r>
            <a:endParaRPr lang="en-US" altLang="zh-CN" sz="3200"/>
          </a:p>
          <a:p>
            <a:r>
              <a:rPr lang="en-US" altLang="zh-CN" sz="3200" b="1">
                <a:solidFill>
                  <a:srgbClr val="000000"/>
                </a:solidFill>
              </a:rPr>
              <a:t>Part - l</a:t>
            </a:r>
            <a:endParaRPr lang="en-US" altLang="zh-CN" sz="3200"/>
          </a:p>
          <a:p>
            <a:r>
              <a:rPr lang="en-US" altLang="zh-CN" sz="3200" b="1">
                <a:solidFill>
                  <a:srgbClr val="000000"/>
                </a:solidFill>
              </a:rPr>
              <a:t>Paper -2</a:t>
            </a:r>
            <a:endParaRPr lang="en-US" altLang="zh-CN" sz="3200"/>
          </a:p>
          <a:p>
            <a:r>
              <a:rPr lang="en-US" altLang="zh-CN" sz="3200" b="1">
                <a:solidFill>
                  <a:srgbClr val="FF0000"/>
                </a:solidFill>
              </a:rPr>
              <a:t>("यशोधरा" काव्य  के पठित काव्यांश के आधार पर राहुल का  चरित्र-चित्रण)</a:t>
            </a:r>
            <a:endParaRPr lang="en-US" altLang="zh-CN" sz="3200"/>
          </a:p>
          <a:p>
            <a:r>
              <a:rPr lang="en-US" altLang="zh-CN" sz="3200" b="1">
                <a:solidFill>
                  <a:srgbClr val="008000"/>
                </a:solidFill>
              </a:rPr>
              <a:t>प्रणव कुमार</a:t>
            </a:r>
            <a:r>
              <a:rPr lang="en-US" altLang="zh-CN" sz="3200" b="1">
                <a:solidFill>
                  <a:srgbClr val="FF0000"/>
                </a:solidFill>
              </a:rPr>
              <a:t> </a:t>
            </a:r>
            <a:endParaRPr lang="en-US" altLang="zh-CN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Content Placeholder 1048585"/>
          <p:cNvSpPr>
            <a:spLocks noGrp="1"/>
          </p:cNvSpPr>
          <p:nvPr>
            <p:ph idx="1"/>
          </p:nvPr>
        </p:nvSpPr>
        <p:spPr>
          <a:xfrm>
            <a:off x="628649" y="998013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4900" b="1">
                <a:solidFill>
                  <a:srgbClr val="008000"/>
                </a:solidFill>
              </a:rPr>
              <a:t>निश्चयात्मक रूप से यह कहा जा सकता है कि राहुल के चरित्र के माध्यम से यशोधरा के चरित्र की वात्सल्य-भावना को अभिव्यक्ति मिली है|</a:t>
            </a:r>
            <a:endParaRPr lang="en-US" sz="49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Content Placeholder 1048596"/>
          <p:cNvSpPr>
            <a:spLocks noGrp="1"/>
          </p:cNvSpPr>
          <p:nvPr>
            <p:ph idx="1"/>
          </p:nvPr>
        </p:nvSpPr>
        <p:spPr>
          <a:xfrm>
            <a:off x="628650" y="999280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4400" b="1">
                <a:solidFill>
                  <a:srgbClr val="0000FF"/>
                </a:solidFill>
              </a:rPr>
              <a:t>राहुल मैथिलीशरण गुप्त रचित "यशोधरा" काव्य का एक महत्वपूर्ण बाल पात्र है जिसकी बाल-सुलभ चेष्टाएँ घर के बड़ों का न केवल अपनी ओर ध्यान आकृष्ट करती है अपितु वह कथा के सारे ही पात्रों के मध्य सर्वाधिक महत्वपूर्ण कड़ी के रूप में दृष्टिगत होता है|</a:t>
            </a:r>
            <a:endParaRPr lang="en-US" sz="4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Content Placeholder 1048597"/>
          <p:cNvSpPr>
            <a:spLocks noGrp="1"/>
          </p:cNvSpPr>
          <p:nvPr>
            <p:ph idx="1"/>
          </p:nvPr>
        </p:nvSpPr>
        <p:spPr>
          <a:xfrm>
            <a:off x="628650" y="1253330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700" b="1">
                <a:solidFill>
                  <a:srgbClr val="9933FF"/>
                </a:solidFill>
              </a:rPr>
              <a:t>जिसे शुद्धोदन यदि अपने बुढ़ापे की लकुटी के रूप में देखते हैं तो सिद्धार्थ की माता महाप्रजावती उसे देखकर शांति प्राप्त करती है | वहाँ विरहिणी यशोधरा के लिए संबल बनकर उसके जननी-रूप को उत्कर्ष देता है|</a:t>
            </a:r>
            <a:endParaRPr lang="en-US" sz="47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Content Placeholder 1048598"/>
          <p:cNvSpPr>
            <a:spLocks noGrp="1"/>
          </p:cNvSpPr>
          <p:nvPr>
            <p:ph idx="1"/>
          </p:nvPr>
        </p:nvSpPr>
        <p:spPr>
          <a:xfrm>
            <a:off x="628650" y="1042406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4100" b="1">
                <a:solidFill>
                  <a:srgbClr val="0070C0"/>
                </a:solidFill>
              </a:rPr>
              <a:t>राहुल जब छ: सात दिनों का ही रहता है तभी सिद्धार्थ का महाभिनिष्क्रमण होता है तब से यशोधरा उसका पालन-पोषण करती हुई अपनी विरह-वेदना को भूलने का प्रयत्न करती है| इस रूप में वह यशोधरा के जननी, विरहिणी और मानिनी तीनों ही रूपों का सर्वाधिक महत्वपूर्ण आधार बनता है|</a:t>
            </a:r>
            <a:endParaRPr lang="en-US" sz="410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Content Placeholder 1048599"/>
          <p:cNvSpPr>
            <a:spLocks noGrp="1"/>
          </p:cNvSpPr>
          <p:nvPr>
            <p:ph idx="1"/>
          </p:nvPr>
        </p:nvSpPr>
        <p:spPr>
          <a:xfrm>
            <a:off x="330325" y="1061985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b="1"/>
              <a:t>इन दृष्टियों से यशोधरा की अग्रांकित पंक्तियाँ द्रष्टव्य है-</a:t>
            </a:r>
            <a:endParaRPr lang="en-US" sz="3300"/>
          </a:p>
          <a:p>
            <a:pPr marL="0" indent="0">
              <a:buNone/>
            </a:pPr>
            <a:r>
              <a:rPr lang="en-US" sz="3300" b="1">
                <a:solidFill>
                  <a:srgbClr val="FF0000"/>
                </a:solidFill>
              </a:rPr>
              <a:t>          "गोपा गलती है, पर उसका राहुल पलता है"</a:t>
            </a:r>
            <a:endParaRPr lang="en-US" sz="3300"/>
          </a:p>
          <a:p>
            <a:pPr marL="0" indent="0">
              <a:buNone/>
            </a:pPr>
            <a:r>
              <a:rPr lang="en-US" sz="3300" b="1">
                <a:solidFill>
                  <a:srgbClr val="FF0000"/>
                </a:solidFill>
              </a:rPr>
              <a:t>            X                  X                       X</a:t>
            </a:r>
            <a:endParaRPr lang="en-US" sz="3300"/>
          </a:p>
          <a:p>
            <a:pPr marL="0" indent="0">
              <a:buNone/>
            </a:pPr>
            <a:r>
              <a:rPr lang="en-US" sz="3300" b="1">
                <a:solidFill>
                  <a:srgbClr val="FF0000"/>
                </a:solidFill>
              </a:rPr>
              <a:t>           " रुदन    का    हँसना    ही    तो      गान</a:t>
            </a:r>
            <a:endParaRPr lang="en-US" sz="3300"/>
          </a:p>
          <a:p>
            <a:pPr marL="0" indent="0">
              <a:buNone/>
            </a:pPr>
            <a:r>
              <a:rPr lang="en-US" sz="3300" b="1">
                <a:solidFill>
                  <a:srgbClr val="FF0000"/>
                </a:solidFill>
              </a:rPr>
              <a:t>              गा गाकर रोती है मेरी हृत्ततन्त्री की तान"</a:t>
            </a:r>
            <a:endParaRPr lang="en-US" sz="3300"/>
          </a:p>
          <a:p>
            <a:pPr marL="0" indent="0">
              <a:buNone/>
            </a:pPr>
            <a:r>
              <a:rPr lang="en-US" sz="3300" b="1">
                <a:solidFill>
                  <a:srgbClr val="FF0000"/>
                </a:solidFill>
              </a:rPr>
              <a:t>             X                  X                       X</a:t>
            </a:r>
            <a:endParaRPr lang="en-US" sz="3300"/>
          </a:p>
          <a:p>
            <a:pPr marL="0" indent="0">
              <a:buNone/>
            </a:pPr>
            <a:r>
              <a:rPr lang="en-US" sz="3300" b="1">
                <a:solidFill>
                  <a:srgbClr val="FF0000"/>
                </a:solidFill>
              </a:rPr>
              <a:t>             "यदि हममें अपना नियम और शम-दम है, </a:t>
            </a:r>
            <a:endParaRPr lang="en-US" sz="3300"/>
          </a:p>
          <a:p>
            <a:pPr marL="0" indent="0">
              <a:buNone/>
            </a:pPr>
            <a:r>
              <a:rPr lang="en-US" sz="3300" b="1">
                <a:solidFill>
                  <a:srgbClr val="FF0000"/>
                </a:solidFill>
              </a:rPr>
              <a:t>               तो लाख  व्याधियाँ  रहे स्वस्थता सम हैं "</a:t>
            </a:r>
            <a:endParaRPr lang="en-US" sz="3300"/>
          </a:p>
          <a:p>
            <a:pPr marL="0" indent="0">
              <a:buNone/>
            </a:pPr>
            <a:r>
              <a:rPr lang="en-US" sz="3300"/>
              <a:t>      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Content Placeholder 1048600"/>
          <p:cNvSpPr>
            <a:spLocks noGrp="1"/>
          </p:cNvSpPr>
          <p:nvPr>
            <p:ph idx="1"/>
          </p:nvPr>
        </p:nvSpPr>
        <p:spPr>
          <a:xfrm>
            <a:off x="628649" y="1253330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4400" b="1">
                <a:solidFill>
                  <a:srgbClr val="00B050"/>
                </a:solidFill>
              </a:rPr>
              <a:t>नि:संदेह राहुल का संबल पाकर ही यशोधरा का अन्तस् स्त्रियोचित विरह -वेदना से व्यथित होकर भी वात्सल्य-प्रेम से भरकर राहुल की बालक-सुलभ क्रीड़ाओं को निखरती हुई उसके कहने पर गाती भी है| वह अपने गृहिणी धर्म को भली-भाँति समझती है|</a:t>
            </a:r>
            <a:endParaRPr lang="en-US" sz="4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Content Placeholder 1048588"/>
          <p:cNvSpPr>
            <a:spLocks noGrp="1"/>
          </p:cNvSpPr>
          <p:nvPr>
            <p:ph idx="1"/>
          </p:nvPr>
        </p:nvSpPr>
        <p:spPr>
          <a:xfrm>
            <a:off x="628649" y="1094742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>
                <a:solidFill>
                  <a:srgbClr val="002060"/>
                </a:solidFill>
              </a:rPr>
              <a:t>वह अपनी कर्त्तव्य-भावना से प्रभावित होकर राहुल को पाल-पोसकर उसे अपने स्वामी यानी उसके पिता को सौंप देती है| </a:t>
            </a:r>
            <a:endParaRPr lang="en-US" sz="4400"/>
          </a:p>
          <a:p>
            <a:pPr marL="0" indent="0">
              <a:buNone/>
            </a:pPr>
            <a:r>
              <a:rPr lang="en-US" sz="4400" b="1">
                <a:solidFill>
                  <a:srgbClr val="002060"/>
                </a:solidFill>
              </a:rPr>
              <a:t>  राहुल को पाल-पोसकर यशोधरा कुलवधू का धर्म-निर्वाह करती हुई उसे सुसंस्कृत बनाने की दिशा में अग्रसर होती है|</a:t>
            </a:r>
            <a:endParaRPr lang="en-US" sz="4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Content Placeholder 1048587"/>
          <p:cNvSpPr>
            <a:spLocks noGrp="1"/>
          </p:cNvSpPr>
          <p:nvPr>
            <p:ph idx="1"/>
          </p:nvPr>
        </p:nvSpPr>
        <p:spPr>
          <a:xfrm>
            <a:off x="628649" y="1253330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700" b="1">
                <a:solidFill>
                  <a:srgbClr val="9933FF"/>
                </a:solidFill>
              </a:rPr>
              <a:t>उसका अन्तस् कर्त्तव्य-भावना से भरा है -</a:t>
            </a:r>
            <a:endParaRPr lang="en-US" sz="2700"/>
          </a:p>
          <a:p>
            <a:pPr marL="0" indent="0">
              <a:buNone/>
            </a:pPr>
            <a:r>
              <a:rPr lang="en-US" sz="2700" b="1">
                <a:solidFill>
                  <a:srgbClr val="9933FF"/>
                </a:solidFill>
              </a:rPr>
              <a:t>       </a:t>
            </a:r>
            <a:r>
              <a:rPr lang="en-US" sz="2700" b="1">
                <a:solidFill>
                  <a:srgbClr val="FF0000"/>
                </a:solidFill>
              </a:rPr>
              <a:t>"अब कठोर हो वज्रादपि ओ कुसुमादपि कुमारी! </a:t>
            </a:r>
            <a:endParaRPr lang="en-US" sz="2700"/>
          </a:p>
          <a:p>
            <a:pPr marL="0" indent="0">
              <a:buNone/>
            </a:pPr>
            <a:r>
              <a:rPr lang="en-US" sz="2700" b="1">
                <a:solidFill>
                  <a:srgbClr val="FF0000"/>
                </a:solidFill>
              </a:rPr>
              <a:t>        आर्य पुत्र दे चुके  परीक्षा, अब है मेरी वारी</a:t>
            </a:r>
            <a:endParaRPr lang="en-US" sz="2700"/>
          </a:p>
          <a:p>
            <a:pPr marL="0" indent="0">
              <a:buNone/>
            </a:pPr>
            <a:r>
              <a:rPr lang="en-US" sz="2700" b="1">
                <a:solidFill>
                  <a:srgbClr val="FF0000"/>
                </a:solidFill>
              </a:rPr>
              <a:t>         मेरे लिए पिता ने सबसे धीर वीर वर चाहा, </a:t>
            </a:r>
            <a:endParaRPr lang="en-US" sz="2700"/>
          </a:p>
          <a:p>
            <a:pPr marL="0" indent="0">
              <a:buNone/>
            </a:pPr>
            <a:r>
              <a:rPr lang="en-US" sz="2700" b="1">
                <a:solidFill>
                  <a:srgbClr val="FF0000"/>
                </a:solidFill>
              </a:rPr>
              <a:t>         आर्यपुत्र को देख उन्होंने सभी प्रकार सराहा</a:t>
            </a:r>
            <a:endParaRPr lang="en-US" sz="2700"/>
          </a:p>
          <a:p>
            <a:pPr marL="0" indent="0">
              <a:buNone/>
            </a:pPr>
            <a:r>
              <a:rPr lang="en-US" sz="2700" b="1">
                <a:solidFill>
                  <a:srgbClr val="FF0000"/>
                </a:solidFill>
              </a:rPr>
              <a:t>         फिर भी हठकर हाय! वृथा ही उन्हें उन्होंने थाहा, </a:t>
            </a:r>
            <a:endParaRPr lang="en-US" sz="2700"/>
          </a:p>
          <a:p>
            <a:pPr marL="0" indent="0">
              <a:buNone/>
            </a:pPr>
            <a:r>
              <a:rPr lang="en-US" sz="2700" b="1">
                <a:solidFill>
                  <a:srgbClr val="FF0000"/>
                </a:solidFill>
              </a:rPr>
              <a:t>         किस योद्धा ने बढ़कर उनका शौर्य-सिन्धु अवगाहा?</a:t>
            </a:r>
            <a:endParaRPr lang="en-US" sz="2700"/>
          </a:p>
          <a:p>
            <a:pPr marL="0" indent="0">
              <a:buNone/>
            </a:pPr>
            <a:r>
              <a:rPr lang="en-US" sz="2700" b="1">
                <a:solidFill>
                  <a:srgbClr val="FF0000"/>
                </a:solidFill>
              </a:rPr>
              <a:t>                    क्योंकि सिद्ध करूँ अपने को मैं उस नर की नारी? </a:t>
            </a:r>
            <a:endParaRPr lang="en-US" sz="2700"/>
          </a:p>
          <a:p>
            <a:pPr marL="0" indent="0">
              <a:buNone/>
            </a:pPr>
            <a:r>
              <a:rPr lang="en-US" sz="2700" b="1">
                <a:solidFill>
                  <a:srgbClr val="FF0000"/>
                </a:solidFill>
              </a:rPr>
              <a:t>                      आर्यपुत्र दे चुके परीक्षा, अब है मेरी वारी"</a:t>
            </a:r>
            <a:endParaRPr lang="en-US" sz="27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Content Placeholder 1048586"/>
          <p:cNvSpPr>
            <a:spLocks noGrp="1"/>
          </p:cNvSpPr>
          <p:nvPr>
            <p:ph idx="1"/>
          </p:nvPr>
        </p:nvSpPr>
        <p:spPr>
          <a:xfrm>
            <a:off x="628650" y="996717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4500" b="1">
                <a:solidFill>
                  <a:srgbClr val="002060"/>
                </a:solidFill>
              </a:rPr>
              <a:t>कहना नहीं होगा कि राहुल-सा लाल प्राप्त कर यशोधरा विरहाधिक्य और स्वागत-अधिकार से वंचित होकर भी उसे अपने सूने जीवन का सबसे बड़ा आधार समझकर अपने कर्तव्य-बोध द्वारा अपने जीवनान्धकार दूर करने का सफल प्रयत्न करती है|</a:t>
            </a:r>
            <a:endParaRPr lang="en-US" sz="4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474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PPT -18(April)  पूर्णियाँ काॅलेज, पूर्णियाँ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-18(April)  पूर्णियाँ काॅलेज, पूर्णियाँ</dc:title>
  <dc:creator>Redmi Y3</dc:creator>
  <cp:lastModifiedBy>User</cp:lastModifiedBy>
  <cp:revision>1</cp:revision>
  <dcterms:created xsi:type="dcterms:W3CDTF">2015-05-11T11:30:45Z</dcterms:created>
  <dcterms:modified xsi:type="dcterms:W3CDTF">2020-04-17T11:38:18Z</dcterms:modified>
</cp:coreProperties>
</file>